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3" d="100"/>
          <a:sy n="73" d="100"/>
        </p:scale>
        <p:origin x="30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2/8/2023</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38670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2/8/2023</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999387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2/8/2023</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31402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2/8/2023</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711005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2/8/2023</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775732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2/8/2023</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352212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2/8/2023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877071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2/8/2023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16565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2/8/2023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30972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2/8/2023</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859512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2/8/2023</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253178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2/8/2023</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369349086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acqueline.Shanahan@interborosd.org" TargetMode="External"/><Relationship Id="rId2" Type="http://schemas.openxmlformats.org/officeDocument/2006/relationships/hyperlink" Target="https://www.dhs.pa.gov/Services/Assistance/Pages/Medical-Assistance.asp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F8DD0EAF-BF73-48D8-A426-3085C4B88F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7CA7074F-5D65-4D40-B764-13519A112195}"/>
              </a:ext>
            </a:extLst>
          </p:cNvPr>
          <p:cNvSpPr>
            <a:spLocks noGrp="1"/>
          </p:cNvSpPr>
          <p:nvPr>
            <p:ph type="ctrTitle"/>
          </p:nvPr>
        </p:nvSpPr>
        <p:spPr>
          <a:xfrm>
            <a:off x="453142" y="725467"/>
            <a:ext cx="5414255" cy="2784496"/>
          </a:xfrm>
        </p:spPr>
        <p:txBody>
          <a:bodyPr>
            <a:normAutofit/>
          </a:bodyPr>
          <a:lstStyle/>
          <a:p>
            <a:pPr algn="l"/>
            <a:r>
              <a:rPr lang="en-US" dirty="0">
                <a:solidFill>
                  <a:schemeClr val="tx2">
                    <a:alpha val="80000"/>
                  </a:schemeClr>
                </a:solidFill>
              </a:rPr>
              <a:t>Access Program</a:t>
            </a:r>
            <a:endParaRPr lang="es-MX" dirty="0">
              <a:solidFill>
                <a:schemeClr val="tx2">
                  <a:alpha val="80000"/>
                </a:schemeClr>
              </a:solidFill>
            </a:endParaRPr>
          </a:p>
        </p:txBody>
      </p:sp>
      <p:sp>
        <p:nvSpPr>
          <p:cNvPr id="3" name="Subtitle 2">
            <a:extLst>
              <a:ext uri="{FF2B5EF4-FFF2-40B4-BE49-F238E27FC236}">
                <a16:creationId xmlns:a16="http://schemas.microsoft.com/office/drawing/2014/main" id="{B5CAA8C1-6F97-4252-8231-BC0C405A0F6B}"/>
              </a:ext>
            </a:extLst>
          </p:cNvPr>
          <p:cNvSpPr>
            <a:spLocks noGrp="1"/>
          </p:cNvSpPr>
          <p:nvPr>
            <p:ph type="subTitle" idx="1"/>
          </p:nvPr>
        </p:nvSpPr>
        <p:spPr>
          <a:xfrm>
            <a:off x="453142" y="3602037"/>
            <a:ext cx="5414255" cy="2474633"/>
          </a:xfrm>
        </p:spPr>
        <p:txBody>
          <a:bodyPr>
            <a:normAutofit fontScale="70000" lnSpcReduction="20000"/>
          </a:bodyPr>
          <a:lstStyle/>
          <a:p>
            <a:pPr algn="l"/>
            <a:r>
              <a:rPr lang="en-US" b="1" dirty="0">
                <a:solidFill>
                  <a:schemeClr val="tx1"/>
                </a:solidFill>
                <a:effectLst>
                  <a:outerShdw dist="38100" dir="2700000" algn="bl">
                    <a:schemeClr val="accent5"/>
                  </a:outerShdw>
                </a:effectLst>
              </a:rPr>
              <a:t>Did you know if your child has an IEP or 504, he/she may be eligible for state Medical Assistance (MA)?  Even if you already have medical insurance, this will become their secondary insurance and cover copays and many medical expenses.  For more information, call Jackie Shanahan, our Access Coordinator, at 610-461-6700 ext. 1282 or email at Jacqueline.Shanahan@interborosd.org.  </a:t>
            </a:r>
            <a:endParaRPr lang="es-MX" dirty="0">
              <a:solidFill>
                <a:schemeClr val="tx1"/>
              </a:solidFill>
            </a:endParaRPr>
          </a:p>
          <a:p>
            <a:pPr algn="l"/>
            <a:endParaRPr lang="es-MX" dirty="0">
              <a:solidFill>
                <a:schemeClr val="tx2">
                  <a:alpha val="80000"/>
                </a:schemeClr>
              </a:solidFill>
            </a:endParaRPr>
          </a:p>
        </p:txBody>
      </p:sp>
      <p:pic>
        <p:nvPicPr>
          <p:cNvPr id="4" name="Picture 3" descr="A splash of colors on a white surface">
            <a:extLst>
              <a:ext uri="{FF2B5EF4-FFF2-40B4-BE49-F238E27FC236}">
                <a16:creationId xmlns:a16="http://schemas.microsoft.com/office/drawing/2014/main" id="{0756BE24-8276-67B4-7134-EF4B108C1C2C}"/>
              </a:ext>
            </a:extLst>
          </p:cNvPr>
          <p:cNvPicPr>
            <a:picLocks noChangeAspect="1"/>
          </p:cNvPicPr>
          <p:nvPr/>
        </p:nvPicPr>
        <p:blipFill rotWithShape="1">
          <a:blip r:embed="rId2"/>
          <a:srcRect r="32994" b="-2"/>
          <a:stretch/>
        </p:blipFill>
        <p:spPr>
          <a:xfrm>
            <a:off x="6084873" y="-3440"/>
            <a:ext cx="6129950" cy="686143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pic>
        <p:nvPicPr>
          <p:cNvPr id="45" name="Graphic 1">
            <a:extLst>
              <a:ext uri="{FF2B5EF4-FFF2-40B4-BE49-F238E27FC236}">
                <a16:creationId xmlns:a16="http://schemas.microsoft.com/office/drawing/2014/main" id="{D58FC7AA-59C3-4690-9E02-92BD34F91AA5}"/>
              </a:ext>
            </a:extLst>
          </p:cNvPr>
          <p:cNvPicPr/>
          <p:nvPr/>
        </p:nvPicPr>
        <p:blipFill>
          <a:blip r:embed="rId3">
            <a:extLst>
              <a:ext uri="{96DAC541-7B7A-43D3-8B79-37D633B846F1}">
                <asvg:svgBlip xmlns:asvg="http://schemas.microsoft.com/office/drawing/2016/SVG/main" r:embed="rId4"/>
              </a:ext>
            </a:extLst>
          </a:blip>
          <a:stretch>
            <a:fillRect/>
          </a:stretch>
        </p:blipFill>
        <p:spPr>
          <a:xfrm>
            <a:off x="2703449" y="884257"/>
            <a:ext cx="1269354" cy="1183166"/>
          </a:xfrm>
          <a:prstGeom prst="rect">
            <a:avLst/>
          </a:prstGeom>
        </p:spPr>
      </p:pic>
    </p:spTree>
    <p:extLst>
      <p:ext uri="{BB962C8B-B14F-4D97-AF65-F5344CB8AC3E}">
        <p14:creationId xmlns:p14="http://schemas.microsoft.com/office/powerpoint/2010/main" val="273755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4CF64-2BC8-49E2-8E46-2996E37645EE}"/>
              </a:ext>
            </a:extLst>
          </p:cNvPr>
          <p:cNvSpPr>
            <a:spLocks noGrp="1"/>
          </p:cNvSpPr>
          <p:nvPr>
            <p:ph type="title"/>
          </p:nvPr>
        </p:nvSpPr>
        <p:spPr/>
        <p:txBody>
          <a:bodyPr/>
          <a:lstStyle/>
          <a:p>
            <a:pPr algn="ctr"/>
            <a:r>
              <a:rPr lang="en-US" dirty="0"/>
              <a:t>What is the Access Program?</a:t>
            </a:r>
            <a:endParaRPr lang="es-MX" dirty="0"/>
          </a:p>
        </p:txBody>
      </p:sp>
      <p:sp>
        <p:nvSpPr>
          <p:cNvPr id="3" name="Content Placeholder 2">
            <a:extLst>
              <a:ext uri="{FF2B5EF4-FFF2-40B4-BE49-F238E27FC236}">
                <a16:creationId xmlns:a16="http://schemas.microsoft.com/office/drawing/2014/main" id="{D8884445-EAF2-4BFB-8A57-DFE4AAB60E68}"/>
              </a:ext>
            </a:extLst>
          </p:cNvPr>
          <p:cNvSpPr>
            <a:spLocks noGrp="1"/>
          </p:cNvSpPr>
          <p:nvPr>
            <p:ph sz="half" idx="1"/>
          </p:nvPr>
        </p:nvSpPr>
        <p:spPr/>
        <p:txBody>
          <a:bodyPr/>
          <a:lstStyle/>
          <a:p>
            <a:r>
              <a:rPr lang="en-US" dirty="0"/>
              <a:t>The Access Program allows our district to submit information to the Department of Human Services so that we receive reimbursement for medically-related services your child receives in school.</a:t>
            </a:r>
            <a:endParaRPr lang="es-MX" dirty="0"/>
          </a:p>
        </p:txBody>
      </p:sp>
      <p:sp>
        <p:nvSpPr>
          <p:cNvPr id="4" name="Content Placeholder 3">
            <a:extLst>
              <a:ext uri="{FF2B5EF4-FFF2-40B4-BE49-F238E27FC236}">
                <a16:creationId xmlns:a16="http://schemas.microsoft.com/office/drawing/2014/main" id="{06EED1DA-AD38-41A2-91B3-A182141B34BE}"/>
              </a:ext>
            </a:extLst>
          </p:cNvPr>
          <p:cNvSpPr>
            <a:spLocks noGrp="1"/>
          </p:cNvSpPr>
          <p:nvPr>
            <p:ph sz="half" idx="2"/>
          </p:nvPr>
        </p:nvSpPr>
        <p:spPr/>
        <p:txBody>
          <a:bodyPr/>
          <a:lstStyle/>
          <a:p>
            <a:r>
              <a:rPr lang="en-US" dirty="0"/>
              <a:t>What are those medically-related services? Speech, Occupational Therapy, Physical Therapy, Nursing, Social Work/Counseling, Psychology and Transportation.</a:t>
            </a:r>
            <a:endParaRPr lang="es-MX" dirty="0"/>
          </a:p>
        </p:txBody>
      </p:sp>
    </p:spTree>
    <p:extLst>
      <p:ext uri="{BB962C8B-B14F-4D97-AF65-F5344CB8AC3E}">
        <p14:creationId xmlns:p14="http://schemas.microsoft.com/office/powerpoint/2010/main" val="124613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453979-482B-439C-872A-772005830070}"/>
              </a:ext>
            </a:extLst>
          </p:cNvPr>
          <p:cNvSpPr>
            <a:spLocks noGrp="1"/>
          </p:cNvSpPr>
          <p:nvPr>
            <p:ph type="title"/>
          </p:nvPr>
        </p:nvSpPr>
        <p:spPr>
          <a:xfrm>
            <a:off x="457200" y="365126"/>
            <a:ext cx="10722932" cy="878884"/>
          </a:xfrm>
        </p:spPr>
        <p:txBody>
          <a:bodyPr/>
          <a:lstStyle/>
          <a:p>
            <a:pPr algn="ctr"/>
            <a:r>
              <a:rPr lang="en-US" dirty="0"/>
              <a:t>How Can You Help?</a:t>
            </a:r>
            <a:endParaRPr lang="es-MX" dirty="0"/>
          </a:p>
        </p:txBody>
      </p:sp>
      <p:sp>
        <p:nvSpPr>
          <p:cNvPr id="6" name="Content Placeholder 5">
            <a:extLst>
              <a:ext uri="{FF2B5EF4-FFF2-40B4-BE49-F238E27FC236}">
                <a16:creationId xmlns:a16="http://schemas.microsoft.com/office/drawing/2014/main" id="{6D595F91-F04C-4FBF-8CB8-A5D01D6E69F2}"/>
              </a:ext>
            </a:extLst>
          </p:cNvPr>
          <p:cNvSpPr>
            <a:spLocks noGrp="1"/>
          </p:cNvSpPr>
          <p:nvPr>
            <p:ph idx="1"/>
          </p:nvPr>
        </p:nvSpPr>
        <p:spPr>
          <a:xfrm>
            <a:off x="457200" y="1244009"/>
            <a:ext cx="10722932" cy="5248866"/>
          </a:xfrm>
        </p:spPr>
        <p:txBody>
          <a:bodyPr>
            <a:normAutofit lnSpcReduction="10000"/>
          </a:bodyPr>
          <a:lstStyle/>
          <a:p>
            <a:r>
              <a:rPr lang="en-US" dirty="0"/>
              <a:t>The reimbursement we receive from Medical Assistance goes right back into the Special Education Department here at </a:t>
            </a:r>
            <a:r>
              <a:rPr lang="en-US" dirty="0" err="1"/>
              <a:t>Interboro</a:t>
            </a:r>
            <a:r>
              <a:rPr lang="en-US" dirty="0"/>
              <a:t>.  It allows us to purchase much needed equipment, materials and to hire needed personnel  </a:t>
            </a:r>
          </a:p>
          <a:p>
            <a:r>
              <a:rPr lang="en-US" dirty="0"/>
              <a:t>In order to receive these funds, we need a signed parental consent that you will be asked to sign at your child’s IEP or 504 meeting.  Please be sure to sign it so that we can continue to provide quality Special Education services to your child</a:t>
            </a:r>
          </a:p>
          <a:p>
            <a:r>
              <a:rPr lang="en-US" dirty="0"/>
              <a:t>Don’t worry, if you choose not to sign the Parental Consent, your child will still receive the same quality education and services as always</a:t>
            </a:r>
          </a:p>
          <a:p>
            <a:endParaRPr lang="en-US" dirty="0"/>
          </a:p>
          <a:p>
            <a:endParaRPr lang="es-MX" dirty="0"/>
          </a:p>
        </p:txBody>
      </p:sp>
    </p:spTree>
    <p:extLst>
      <p:ext uri="{BB962C8B-B14F-4D97-AF65-F5344CB8AC3E}">
        <p14:creationId xmlns:p14="http://schemas.microsoft.com/office/powerpoint/2010/main" val="211541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B419C1-41DF-461F-B1D3-2474F681A5DB}"/>
              </a:ext>
            </a:extLst>
          </p:cNvPr>
          <p:cNvSpPr>
            <a:spLocks noGrp="1"/>
          </p:cNvSpPr>
          <p:nvPr>
            <p:ph type="title"/>
          </p:nvPr>
        </p:nvSpPr>
        <p:spPr>
          <a:xfrm>
            <a:off x="457200" y="148856"/>
            <a:ext cx="10890250" cy="967563"/>
          </a:xfrm>
        </p:spPr>
        <p:txBody>
          <a:bodyPr/>
          <a:lstStyle/>
          <a:p>
            <a:pPr algn="ctr"/>
            <a:r>
              <a:rPr lang="en-US" dirty="0"/>
              <a:t>How Do I Apply?</a:t>
            </a:r>
            <a:endParaRPr lang="es-MX" dirty="0"/>
          </a:p>
        </p:txBody>
      </p:sp>
      <p:sp>
        <p:nvSpPr>
          <p:cNvPr id="5" name="Text Placeholder 4">
            <a:extLst>
              <a:ext uri="{FF2B5EF4-FFF2-40B4-BE49-F238E27FC236}">
                <a16:creationId xmlns:a16="http://schemas.microsoft.com/office/drawing/2014/main" id="{B7B74295-955C-4BFB-811F-CD4A17D2D446}"/>
              </a:ext>
            </a:extLst>
          </p:cNvPr>
          <p:cNvSpPr>
            <a:spLocks noGrp="1"/>
          </p:cNvSpPr>
          <p:nvPr>
            <p:ph type="body" idx="1"/>
          </p:nvPr>
        </p:nvSpPr>
        <p:spPr>
          <a:xfrm>
            <a:off x="457200" y="1116420"/>
            <a:ext cx="10890250" cy="5592724"/>
          </a:xfrm>
        </p:spPr>
        <p:txBody>
          <a:bodyPr>
            <a:normAutofit fontScale="92500"/>
          </a:bodyPr>
          <a:lstStyle/>
          <a:p>
            <a:pPr marL="342900" indent="-342900">
              <a:buFont typeface="Arial" panose="020B0604020202020204" pitchFamily="34" charset="0"/>
              <a:buChar char="•"/>
            </a:pPr>
            <a:r>
              <a:rPr lang="en-US" dirty="0"/>
              <a:t>The link to apply for state Medical Assistance is:</a:t>
            </a:r>
          </a:p>
          <a:p>
            <a:pPr marL="342900" indent="-342900">
              <a:buFont typeface="Arial" panose="020B0604020202020204" pitchFamily="34" charset="0"/>
              <a:buChar char="•"/>
            </a:pPr>
            <a:r>
              <a:rPr lang="es-MX" dirty="0">
                <a:hlinkClick r:id="rId2"/>
              </a:rPr>
              <a:t>https://www.dhs.pa.gov/Services/Assistance/Pages/Medical-Assistance.aspx</a:t>
            </a:r>
            <a:endParaRPr lang="es-MX" dirty="0"/>
          </a:p>
          <a:p>
            <a:pPr marL="342900" indent="-342900">
              <a:buFont typeface="Arial" panose="020B0604020202020204" pitchFamily="34" charset="0"/>
              <a:buChar char="•"/>
            </a:pPr>
            <a:r>
              <a:rPr lang="es-MX" dirty="0" err="1"/>
              <a:t>If</a:t>
            </a:r>
            <a:r>
              <a:rPr lang="es-MX" dirty="0"/>
              <a:t> </a:t>
            </a:r>
            <a:r>
              <a:rPr lang="es-MX" dirty="0" err="1"/>
              <a:t>you</a:t>
            </a:r>
            <a:r>
              <a:rPr lang="es-MX" dirty="0"/>
              <a:t> </a:t>
            </a:r>
            <a:r>
              <a:rPr lang="es-MX" dirty="0" err="1"/>
              <a:t>prefer</a:t>
            </a:r>
            <a:r>
              <a:rPr lang="es-MX" dirty="0"/>
              <a:t> a </a:t>
            </a:r>
            <a:r>
              <a:rPr lang="es-MX" dirty="0" err="1"/>
              <a:t>paper</a:t>
            </a:r>
            <a:r>
              <a:rPr lang="es-MX" dirty="0"/>
              <a:t> </a:t>
            </a:r>
            <a:r>
              <a:rPr lang="es-MX" dirty="0" err="1"/>
              <a:t>application</a:t>
            </a:r>
            <a:r>
              <a:rPr lang="es-MX" dirty="0"/>
              <a:t>, </a:t>
            </a:r>
            <a:r>
              <a:rPr lang="es-MX" dirty="0" err="1"/>
              <a:t>there</a:t>
            </a:r>
            <a:r>
              <a:rPr lang="es-MX" dirty="0"/>
              <a:t> </a:t>
            </a:r>
            <a:r>
              <a:rPr lang="es-MX" dirty="0" err="1"/>
              <a:t>is</a:t>
            </a:r>
            <a:r>
              <a:rPr lang="es-MX" dirty="0"/>
              <a:t> </a:t>
            </a:r>
            <a:r>
              <a:rPr lang="es-MX" dirty="0" err="1"/>
              <a:t>an</a:t>
            </a:r>
            <a:r>
              <a:rPr lang="es-MX" dirty="0"/>
              <a:t> </a:t>
            </a:r>
            <a:r>
              <a:rPr lang="es-MX" dirty="0" err="1"/>
              <a:t>option</a:t>
            </a:r>
            <a:r>
              <a:rPr lang="es-MX" dirty="0"/>
              <a:t> </a:t>
            </a:r>
            <a:r>
              <a:rPr lang="es-MX" dirty="0" err="1"/>
              <a:t>on</a:t>
            </a:r>
            <a:r>
              <a:rPr lang="es-MX" dirty="0"/>
              <a:t> </a:t>
            </a:r>
            <a:r>
              <a:rPr lang="es-MX" dirty="0" err="1"/>
              <a:t>that</a:t>
            </a:r>
            <a:r>
              <a:rPr lang="es-MX" dirty="0"/>
              <a:t> page </a:t>
            </a:r>
            <a:r>
              <a:rPr lang="es-MX" dirty="0" err="1"/>
              <a:t>to</a:t>
            </a:r>
            <a:r>
              <a:rPr lang="es-MX" dirty="0"/>
              <a:t> </a:t>
            </a:r>
            <a:r>
              <a:rPr lang="es-MX" dirty="0" err="1"/>
              <a:t>print</a:t>
            </a:r>
            <a:r>
              <a:rPr lang="es-MX" dirty="0"/>
              <a:t> </a:t>
            </a:r>
            <a:r>
              <a:rPr lang="es-MX" dirty="0" err="1"/>
              <a:t>the</a:t>
            </a:r>
            <a:r>
              <a:rPr lang="es-MX" dirty="0"/>
              <a:t> </a:t>
            </a:r>
            <a:r>
              <a:rPr lang="es-MX" dirty="0" err="1"/>
              <a:t>application</a:t>
            </a:r>
            <a:r>
              <a:rPr lang="es-MX" dirty="0"/>
              <a:t> </a:t>
            </a:r>
            <a:r>
              <a:rPr lang="es-MX" dirty="0" err="1"/>
              <a:t>or</a:t>
            </a:r>
            <a:r>
              <a:rPr lang="es-MX" dirty="0"/>
              <a:t> </a:t>
            </a:r>
            <a:r>
              <a:rPr lang="es-MX" dirty="0" err="1"/>
              <a:t>call</a:t>
            </a:r>
            <a:r>
              <a:rPr lang="es-MX" dirty="0"/>
              <a:t>/email </a:t>
            </a:r>
            <a:r>
              <a:rPr lang="es-MX" dirty="0" err="1"/>
              <a:t>us</a:t>
            </a:r>
            <a:r>
              <a:rPr lang="es-MX" dirty="0"/>
              <a:t> </a:t>
            </a:r>
            <a:r>
              <a:rPr lang="es-MX" dirty="0" err="1"/>
              <a:t>to</a:t>
            </a:r>
            <a:r>
              <a:rPr lang="es-MX" dirty="0"/>
              <a:t> mail </a:t>
            </a:r>
            <a:r>
              <a:rPr lang="es-MX" dirty="0" err="1"/>
              <a:t>one</a:t>
            </a:r>
            <a:r>
              <a:rPr lang="es-MX" dirty="0"/>
              <a:t> </a:t>
            </a:r>
            <a:r>
              <a:rPr lang="es-MX" dirty="0" err="1"/>
              <a:t>to</a:t>
            </a:r>
            <a:r>
              <a:rPr lang="es-MX" dirty="0"/>
              <a:t> </a:t>
            </a:r>
            <a:r>
              <a:rPr lang="es-MX" dirty="0" err="1"/>
              <a:t>you</a:t>
            </a:r>
            <a:r>
              <a:rPr lang="es-MX" dirty="0"/>
              <a:t> 610-461-6700 ext. 1282, </a:t>
            </a:r>
            <a:r>
              <a:rPr lang="es-MX" dirty="0">
                <a:hlinkClick r:id="rId3"/>
              </a:rPr>
              <a:t>Jacqueline.Shanahan@interborosd.org</a:t>
            </a:r>
            <a:r>
              <a:rPr lang="es-MX" dirty="0"/>
              <a:t> </a:t>
            </a:r>
          </a:p>
          <a:p>
            <a:pPr marL="342900" indent="-342900">
              <a:buFont typeface="Arial" panose="020B0604020202020204" pitchFamily="34" charset="0"/>
              <a:buChar char="•"/>
            </a:pPr>
            <a:r>
              <a:rPr lang="es-MX" dirty="0" err="1"/>
              <a:t>You</a:t>
            </a:r>
            <a:r>
              <a:rPr lang="es-MX" dirty="0"/>
              <a:t> can mail </a:t>
            </a:r>
            <a:r>
              <a:rPr lang="es-MX" dirty="0" err="1"/>
              <a:t>or</a:t>
            </a:r>
            <a:r>
              <a:rPr lang="es-MX" dirty="0"/>
              <a:t> </a:t>
            </a:r>
            <a:r>
              <a:rPr lang="es-MX" dirty="0" err="1"/>
              <a:t>take</a:t>
            </a:r>
            <a:r>
              <a:rPr lang="es-MX" dirty="0"/>
              <a:t> </a:t>
            </a:r>
            <a:r>
              <a:rPr lang="es-MX" dirty="0" err="1"/>
              <a:t>the</a:t>
            </a:r>
            <a:r>
              <a:rPr lang="es-MX" dirty="0"/>
              <a:t> </a:t>
            </a:r>
            <a:r>
              <a:rPr lang="es-MX" dirty="0" err="1"/>
              <a:t>completed</a:t>
            </a:r>
            <a:r>
              <a:rPr lang="es-MX" dirty="0"/>
              <a:t> </a:t>
            </a:r>
            <a:r>
              <a:rPr lang="es-MX" dirty="0" err="1"/>
              <a:t>application</a:t>
            </a:r>
            <a:r>
              <a:rPr lang="es-MX" dirty="0"/>
              <a:t> </a:t>
            </a:r>
            <a:r>
              <a:rPr lang="es-MX" dirty="0" err="1"/>
              <a:t>to</a:t>
            </a:r>
            <a:r>
              <a:rPr lang="es-MX" dirty="0"/>
              <a:t>:</a:t>
            </a:r>
          </a:p>
          <a:p>
            <a:pPr algn="ctr"/>
            <a:r>
              <a:rPr lang="es-MX" dirty="0"/>
              <a:t>DPW </a:t>
            </a:r>
            <a:r>
              <a:rPr lang="es-MX" dirty="0" err="1"/>
              <a:t>Headquarters</a:t>
            </a:r>
            <a:endParaRPr lang="es-MX" dirty="0"/>
          </a:p>
          <a:p>
            <a:pPr algn="ctr"/>
            <a:r>
              <a:rPr lang="es-MX" dirty="0"/>
              <a:t>Medical Access </a:t>
            </a:r>
            <a:r>
              <a:rPr lang="es-MX" dirty="0" err="1"/>
              <a:t>Intake</a:t>
            </a:r>
            <a:endParaRPr lang="es-MX" dirty="0"/>
          </a:p>
          <a:p>
            <a:pPr algn="ctr"/>
            <a:r>
              <a:rPr lang="es-MX" dirty="0"/>
              <a:t>701 Crosby Street</a:t>
            </a:r>
          </a:p>
          <a:p>
            <a:pPr algn="ctr"/>
            <a:r>
              <a:rPr lang="es-MX" dirty="0"/>
              <a:t>Chester, PA 19013</a:t>
            </a:r>
          </a:p>
          <a:p>
            <a:pPr marL="342900" indent="-342900">
              <a:buFont typeface="Arial" panose="020B0604020202020204" pitchFamily="34" charset="0"/>
              <a:buChar char="•"/>
            </a:pPr>
            <a:r>
              <a:rPr lang="es-MX" dirty="0" err="1"/>
              <a:t>For</a:t>
            </a:r>
            <a:r>
              <a:rPr lang="es-MX" dirty="0"/>
              <a:t> </a:t>
            </a:r>
            <a:r>
              <a:rPr lang="es-MX" dirty="0" err="1"/>
              <a:t>further</a:t>
            </a:r>
            <a:r>
              <a:rPr lang="es-MX" dirty="0"/>
              <a:t> </a:t>
            </a:r>
            <a:r>
              <a:rPr lang="es-MX" dirty="0" err="1"/>
              <a:t>assistance</a:t>
            </a:r>
            <a:r>
              <a:rPr lang="es-MX" dirty="0"/>
              <a:t> </a:t>
            </a:r>
            <a:r>
              <a:rPr lang="es-MX" dirty="0" err="1"/>
              <a:t>with</a:t>
            </a:r>
            <a:r>
              <a:rPr lang="es-MX" dirty="0"/>
              <a:t> </a:t>
            </a:r>
            <a:r>
              <a:rPr lang="es-MX" dirty="0" err="1"/>
              <a:t>the</a:t>
            </a:r>
            <a:r>
              <a:rPr lang="es-MX" dirty="0"/>
              <a:t> </a:t>
            </a:r>
            <a:r>
              <a:rPr lang="es-MX" dirty="0" err="1"/>
              <a:t>application</a:t>
            </a:r>
            <a:r>
              <a:rPr lang="es-MX" dirty="0"/>
              <a:t>, </a:t>
            </a:r>
            <a:r>
              <a:rPr lang="es-MX" dirty="0" err="1"/>
              <a:t>the</a:t>
            </a:r>
            <a:r>
              <a:rPr lang="es-MX" dirty="0"/>
              <a:t> </a:t>
            </a:r>
            <a:r>
              <a:rPr lang="es-MX" dirty="0" err="1"/>
              <a:t>state</a:t>
            </a:r>
            <a:r>
              <a:rPr lang="es-MX" dirty="0"/>
              <a:t> </a:t>
            </a:r>
            <a:r>
              <a:rPr lang="es-MX" dirty="0" err="1"/>
              <a:t>helpline</a:t>
            </a:r>
            <a:r>
              <a:rPr lang="es-MX" dirty="0"/>
              <a:t> </a:t>
            </a:r>
            <a:r>
              <a:rPr lang="es-MX" dirty="0" err="1"/>
              <a:t>is</a:t>
            </a:r>
            <a:r>
              <a:rPr lang="es-MX" dirty="0"/>
              <a:t> 877-395-8930</a:t>
            </a:r>
          </a:p>
          <a:p>
            <a:pPr algn="ctr"/>
            <a:endParaRPr lang="es-MX" dirty="0"/>
          </a:p>
          <a:p>
            <a:pPr>
              <a:lnSpc>
                <a:spcPct val="100000"/>
              </a:lnSpc>
            </a:pPr>
            <a:endParaRPr lang="es-MX" dirty="0"/>
          </a:p>
        </p:txBody>
      </p:sp>
    </p:spTree>
    <p:extLst>
      <p:ext uri="{BB962C8B-B14F-4D97-AF65-F5344CB8AC3E}">
        <p14:creationId xmlns:p14="http://schemas.microsoft.com/office/powerpoint/2010/main" val="3446848606"/>
      </p:ext>
    </p:extLst>
  </p:cSld>
  <p:clrMapOvr>
    <a:masterClrMapping/>
  </p:clrMapOvr>
</p:sld>
</file>

<file path=ppt/theme/theme1.xml><?xml version="1.0" encoding="utf-8"?>
<a:theme xmlns:a="http://schemas.openxmlformats.org/drawingml/2006/main" name="Sine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37</TotalTime>
  <Words>358</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Avenir Next LT Pro</vt:lpstr>
      <vt:lpstr>Posterama</vt:lpstr>
      <vt:lpstr>SineVTI</vt:lpstr>
      <vt:lpstr>Access Program</vt:lpstr>
      <vt:lpstr>What is the Access Program?</vt:lpstr>
      <vt:lpstr>How Can You Help?</vt:lpstr>
      <vt:lpstr>How Do I Apply?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Program</dc:title>
  <dc:creator>Jacqueline Shanahan</dc:creator>
  <cp:lastModifiedBy>Rachel Lambert</cp:lastModifiedBy>
  <cp:revision>6</cp:revision>
  <dcterms:created xsi:type="dcterms:W3CDTF">2023-01-30T14:21:11Z</dcterms:created>
  <dcterms:modified xsi:type="dcterms:W3CDTF">2023-02-08T18:15:21Z</dcterms:modified>
</cp:coreProperties>
</file>